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2" r:id="rId4"/>
    <p:sldId id="260" r:id="rId5"/>
    <p:sldId id="261" r:id="rId6"/>
    <p:sldId id="262" r:id="rId7"/>
    <p:sldId id="265" r:id="rId8"/>
    <p:sldId id="264" r:id="rId9"/>
    <p:sldId id="266" r:id="rId10"/>
    <p:sldId id="277" r:id="rId11"/>
    <p:sldId id="278" r:id="rId12"/>
    <p:sldId id="293" r:id="rId13"/>
    <p:sldId id="267" r:id="rId14"/>
    <p:sldId id="268" r:id="rId15"/>
    <p:sldId id="271" r:id="rId16"/>
    <p:sldId id="270" r:id="rId17"/>
    <p:sldId id="272" r:id="rId18"/>
    <p:sldId id="274" r:id="rId19"/>
    <p:sldId id="276" r:id="rId20"/>
    <p:sldId id="295" r:id="rId21"/>
    <p:sldId id="257" r:id="rId22"/>
    <p:sldId id="269" r:id="rId23"/>
    <p:sldId id="294" r:id="rId24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1" d="100"/>
          <a:sy n="61" d="100"/>
        </p:scale>
        <p:origin x="788" y="60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re-pru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3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defRPr/>
            </a:pPr>
            <a:endParaRPr lang="fr-FR" sz="1350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362838" y="2165229"/>
            <a:ext cx="11073789" cy="3252160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362838" y="5529529"/>
            <a:ext cx="6383999" cy="746185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 smtClean="0"/>
              <a:t>Modifier le style des sous-titres du masque</a:t>
            </a:r>
            <a:endParaRPr lang="en-US"/>
          </a:p>
        </p:txBody>
      </p:sp>
      <p:pic>
        <p:nvPicPr>
          <p:cNvPr id="7" name="Imag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  <p:pic>
        <p:nvPicPr>
          <p:cNvPr id="8" name="Image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52003" y="227141"/>
            <a:ext cx="5679957" cy="12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2400-AA60-4364-BD3C-DABE23AB0B01}" type="datetimeFigureOut">
              <a:rPr lang="fr-FR" smtClean="0"/>
              <a:t>16/10/2021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18F0-1124-4E9F-BEE2-6820ED81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15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re-blanc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362838" y="2165229"/>
            <a:ext cx="11073789" cy="3252160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362838" y="5529529"/>
            <a:ext cx="6383999" cy="746185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 smtClean="0"/>
              <a:t>Modifier le style des sous-titres du masque</a:t>
            </a:r>
            <a:endParaRPr lang="en-US"/>
          </a:p>
        </p:txBody>
      </p:sp>
      <p:pic>
        <p:nvPicPr>
          <p:cNvPr id="6" name="Imag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 bwMode="auto">
          <a:xfrm>
            <a:off x="9790043" y="6092687"/>
            <a:ext cx="2309192" cy="54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/>
          </a:p>
        </p:txBody>
      </p:sp>
      <p:pic>
        <p:nvPicPr>
          <p:cNvPr id="8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16559" y="196172"/>
            <a:ext cx="4163417" cy="92902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3" y="196172"/>
            <a:ext cx="1307023" cy="9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58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Chapitre_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362838" y="1360159"/>
            <a:ext cx="11073789" cy="325216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en-US"/>
          </a:p>
        </p:txBody>
      </p:sp>
      <p:pic>
        <p:nvPicPr>
          <p:cNvPr id="5" name="Imag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Chapitre_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7023651" y="1360159"/>
            <a:ext cx="4412975" cy="325216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en-US"/>
          </a:p>
        </p:txBody>
      </p:sp>
      <p:pic>
        <p:nvPicPr>
          <p:cNvPr id="5" name="Imag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 bwMode="auto">
          <a:xfrm>
            <a:off x="1" y="1"/>
            <a:ext cx="6745817" cy="6632575"/>
          </a:xfrm>
        </p:spPr>
        <p:txBody>
          <a:bodyPr/>
          <a:lstStyle/>
          <a:p>
            <a:pPr>
              <a:defRPr/>
            </a:pPr>
            <a:r>
              <a:rPr lang="fr-FR" smtClean="0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8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Image-ple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  <p:sp>
        <p:nvSpPr>
          <p:cNvPr id="5" name="Picture Placeholder 5"/>
          <p:cNvSpPr>
            <a:spLocks noGrp="1"/>
          </p:cNvSpPr>
          <p:nvPr>
            <p:ph type="pic" sz="quarter" idx="10"/>
          </p:nvPr>
        </p:nvSpPr>
        <p:spPr bwMode="auto">
          <a:xfrm>
            <a:off x="0" y="1"/>
            <a:ext cx="12192000" cy="6023113"/>
          </a:xfrm>
        </p:spPr>
        <p:txBody>
          <a:bodyPr/>
          <a:lstStyle/>
          <a:p>
            <a:pPr>
              <a:defRPr/>
            </a:pPr>
            <a:r>
              <a:rPr lang="fr-FR" smtClean="0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Image+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7177178" y="365127"/>
            <a:ext cx="4819289" cy="1325563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313E48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7177177" y="1825626"/>
            <a:ext cx="4819291" cy="40980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fr-FR" smtClean="0"/>
              <a:t>Modifier les styles du texte du masque</a:t>
            </a:r>
          </a:p>
          <a:p>
            <a:pPr lvl="1">
              <a:defRPr/>
            </a:pPr>
            <a:r>
              <a:rPr lang="fr-FR" smtClean="0"/>
              <a:t>Deuxième niveau</a:t>
            </a:r>
          </a:p>
          <a:p>
            <a:pPr lvl="2">
              <a:defRPr/>
            </a:pPr>
            <a:r>
              <a:rPr lang="fr-FR" smtClean="0"/>
              <a:t>Troisième niveau</a:t>
            </a:r>
          </a:p>
          <a:p>
            <a:pPr lvl="3">
              <a:defRPr/>
            </a:pPr>
            <a:r>
              <a:rPr lang="fr-FR" smtClean="0"/>
              <a:t>Quatrième niveau</a:t>
            </a:r>
          </a:p>
          <a:p>
            <a:pPr lvl="4">
              <a:defRPr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 bwMode="auto">
          <a:xfrm>
            <a:off x="1" y="1"/>
            <a:ext cx="6745817" cy="6632575"/>
          </a:xfrm>
        </p:spPr>
        <p:txBody>
          <a:bodyPr/>
          <a:lstStyle/>
          <a:p>
            <a:pPr>
              <a:defRPr/>
            </a:pPr>
            <a:r>
              <a:rPr lang="fr-FR" smtClean="0"/>
              <a:t>Cliquez sur l'icône pour ajouter une image</a:t>
            </a:r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>
  <p:cSld name="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623391" y="274638"/>
            <a:ext cx="10177131" cy="56207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lang="fr-FR" sz="3400">
                <a:solidFill>
                  <a:srgbClr val="313E48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623393" y="1556793"/>
            <a:ext cx="10177132" cy="4366930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 marL="1143000" indent="-228600">
              <a:buFont typeface="Arial"/>
              <a:buChar char="•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fr-FR" smtClean="0"/>
              <a:t>Modifier les styles du texte du masque</a:t>
            </a:r>
          </a:p>
          <a:p>
            <a:pPr lvl="1">
              <a:defRPr/>
            </a:pPr>
            <a:r>
              <a:rPr lang="fr-FR" smtClean="0"/>
              <a:t>Deuxième niveau</a:t>
            </a:r>
          </a:p>
          <a:p>
            <a:pPr lvl="2">
              <a:defRPr/>
            </a:pPr>
            <a:r>
              <a:rPr lang="fr-FR" smtClean="0"/>
              <a:t>Troisième niveau</a:t>
            </a:r>
          </a:p>
          <a:p>
            <a:pPr lvl="3">
              <a:defRPr/>
            </a:pPr>
            <a:r>
              <a:rPr lang="fr-FR" smtClean="0"/>
              <a:t>Quatrième niveau</a:t>
            </a:r>
          </a:p>
          <a:p>
            <a:pPr lvl="4">
              <a:defRPr/>
            </a:pPr>
            <a:r>
              <a:rPr lang="fr-FR" smtClean="0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500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>
  <p:cSld name="Contenu+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623391" y="274638"/>
            <a:ext cx="10177131" cy="56207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lang="fr-FR" sz="3400">
                <a:solidFill>
                  <a:srgbClr val="313E48"/>
                </a:solidFill>
              </a:defRPr>
            </a:lvl1pPr>
          </a:lstStyle>
          <a:p>
            <a:pPr>
              <a:defRPr/>
            </a:pPr>
            <a:r>
              <a:rPr lang="fr-FR" smtClean="0"/>
              <a:t>Modifiez le style du titre</a:t>
            </a: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623393" y="1556793"/>
            <a:ext cx="5472608" cy="4406462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400">
                <a:solidFill>
                  <a:srgbClr val="313E48"/>
                </a:solidFill>
              </a:defRPr>
            </a:lvl2pPr>
            <a:lvl3pPr marL="1143000" indent="-228600">
              <a:buFont typeface="Arial"/>
              <a:buChar char="•"/>
              <a:defRPr sz="2000">
                <a:solidFill>
                  <a:srgbClr val="313E48"/>
                </a:solidFill>
              </a:defRPr>
            </a:lvl3pPr>
            <a:lvl4pPr>
              <a:defRPr sz="1800">
                <a:solidFill>
                  <a:srgbClr val="313E48"/>
                </a:solidFill>
              </a:defRPr>
            </a:lvl4pPr>
            <a:lvl5pPr>
              <a:defRPr sz="1800">
                <a:solidFill>
                  <a:srgbClr val="313E48"/>
                </a:solidFill>
              </a:defRPr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 bwMode="auto">
          <a:xfrm>
            <a:off x="6453811" y="1563081"/>
            <a:ext cx="5114797" cy="4400398"/>
          </a:xfrm>
        </p:spPr>
        <p:txBody>
          <a:bodyPr/>
          <a:lstStyle/>
          <a:p>
            <a:pPr>
              <a:defRPr/>
            </a:pPr>
            <a:r>
              <a:rPr lang="fr-FR" smtClean="0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4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2400-AA60-4364-BD3C-DABE23AB0B01}" type="datetimeFigureOut">
              <a:rPr lang="fr-FR" smtClean="0"/>
              <a:t>16/10/2021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718F0-1124-4E9F-BEE2-6820ED81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99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129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130712" y="6321450"/>
            <a:ext cx="1705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5D2400-AA60-4364-BD3C-DABE23AB0B01}" type="datetimeFigureOut">
              <a:rPr lang="fr-FR" smtClean="0"/>
              <a:t>16/10/2021</a:t>
            </a:fld>
            <a:endParaRPr lang="fr-F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103783" y="6306259"/>
            <a:ext cx="52776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38200" y="63062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65718F0-1124-4E9F-BEE2-6820ED8191B5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6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6199999">
            <a:off x="5983654" y="649654"/>
            <a:ext cx="224692" cy="12192000"/>
          </a:xfrm>
          <a:prstGeom prst="rect">
            <a:avLst/>
          </a:prstGeom>
        </p:spPr>
      </p:pic>
      <p:pic>
        <p:nvPicPr>
          <p:cNvPr id="10" name="Image 17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9950436" y="6142001"/>
            <a:ext cx="2144144" cy="4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1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eaLnBrk="1" hangingPunct="1">
        <a:lnSpc>
          <a:spcPct val="90000"/>
        </a:lnSpc>
        <a:spcBef>
          <a:spcPts val="0"/>
        </a:spcBef>
        <a:buNone/>
        <a:defRPr sz="3400" b="1">
          <a:solidFill>
            <a:srgbClr val="313E4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eaLnBrk="1" hangingPunct="1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rgbClr val="313E48"/>
          </a:solidFill>
          <a:latin typeface="+mn-lt"/>
          <a:ea typeface="+mn-ea"/>
          <a:cs typeface="+mn-cs"/>
        </a:defRPr>
      </a:lvl2pPr>
      <a:lvl3pPr marL="1143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rgbClr val="313E48"/>
          </a:solidFill>
          <a:latin typeface="+mn-lt"/>
          <a:ea typeface="+mn-ea"/>
          <a:cs typeface="+mn-cs"/>
        </a:defRPr>
      </a:lvl3pPr>
      <a:lvl4pPr marL="1600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rgbClr val="313E48"/>
          </a:solidFill>
          <a:latin typeface="+mn-lt"/>
          <a:ea typeface="+mn-ea"/>
          <a:cs typeface="+mn-cs"/>
        </a:defRPr>
      </a:lvl4pPr>
      <a:lvl5pPr marL="20574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rgbClr val="313E48"/>
          </a:solidFill>
          <a:latin typeface="+mn-lt"/>
          <a:ea typeface="+mn-ea"/>
          <a:cs typeface="+mn-cs"/>
        </a:defRPr>
      </a:lvl5pPr>
      <a:lvl6pPr marL="25146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eaLnBrk="1" hangingPunct="1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eaLnBrk="1" hangingPunct="1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xcelab.net/rm/sr2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2838" y="1440611"/>
            <a:ext cx="11073789" cy="1988389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Anticipating under all </a:t>
            </a:r>
            <a:r>
              <a:rPr lang="en-US" b="1" dirty="0" smtClean="0">
                <a:latin typeface="+mn-lt"/>
              </a:rPr>
              <a:t>circumstances</a:t>
            </a:r>
            <a:endParaRPr lang="fr-FR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62838" y="3429000"/>
            <a:ext cx="6383999" cy="478475"/>
          </a:xfrm>
        </p:spPr>
        <p:txBody>
          <a:bodyPr/>
          <a:lstStyle/>
          <a:p>
            <a:r>
              <a:rPr lang="en-US" b="1" dirty="0" smtClean="0"/>
              <a:t>a story of neuroscience and mathematics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62838" y="5373216"/>
            <a:ext cx="1107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Isabelle Hoxha – MSNE Project </a:t>
            </a:r>
            <a:r>
              <a:rPr lang="fr-FR" dirty="0" err="1" smtClean="0"/>
              <a:t>week</a:t>
            </a:r>
            <a:r>
              <a:rPr lang="fr-FR" dirty="0" smtClean="0"/>
              <a:t> 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91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non-</a:t>
            </a:r>
            <a:r>
              <a:rPr lang="fr-FR" dirty="0" err="1" smtClean="0"/>
              <a:t>linear</a:t>
            </a:r>
            <a:r>
              <a:rPr lang="fr-FR" dirty="0" smtClean="0"/>
              <a:t> model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" y="1678795"/>
            <a:ext cx="543917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9284" y="6030133"/>
                <a:ext cx="5544616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4" y="6030133"/>
                <a:ext cx="5544616" cy="404983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5" y="1678599"/>
            <a:ext cx="5951985" cy="476158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791744" y="6334903"/>
            <a:ext cx="487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smtClean="0"/>
              <a:t>Hoxha et al., 2021 (</a:t>
            </a:r>
            <a:r>
              <a:rPr lang="fr-FR" sz="1400" dirty="0" err="1" smtClean="0"/>
              <a:t>preprint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69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non-</a:t>
            </a:r>
            <a:r>
              <a:rPr lang="fr-FR" dirty="0" err="1" smtClean="0"/>
              <a:t>linear</a:t>
            </a:r>
            <a:r>
              <a:rPr lang="fr-FR" dirty="0" smtClean="0"/>
              <a:t> model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928"/>
            <a:ext cx="6417534" cy="3850520"/>
          </a:xfrm>
        </p:spPr>
      </p:pic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399"/>
          </a:xfrm>
        </p:spPr>
      </p:pic>
      <p:sp>
        <p:nvSpPr>
          <p:cNvPr id="8" name="ZoneTexte 7"/>
          <p:cNvSpPr txBox="1"/>
          <p:nvPr/>
        </p:nvSpPr>
        <p:spPr>
          <a:xfrm>
            <a:off x="4727848" y="6146186"/>
            <a:ext cx="487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smtClean="0"/>
              <a:t>Hoxha et al., 2021 (</a:t>
            </a:r>
            <a:r>
              <a:rPr lang="fr-FR" sz="1400" dirty="0" err="1" smtClean="0"/>
              <a:t>preprint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2830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lash Mob Dance at UH Hilo brings awareness to women's ...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5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Anticipation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fr-FR" dirty="0" smtClean="0"/>
              <a:t>Live </a:t>
            </a:r>
            <a:r>
              <a:rPr lang="fr-FR" dirty="0" err="1" smtClean="0"/>
              <a:t>experiment</a:t>
            </a:r>
            <a:r>
              <a:rPr lang="fr-FR" dirty="0" smtClean="0"/>
              <a:t> time!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7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Anticipation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It </a:t>
            </a:r>
            <a:r>
              <a:rPr lang="fr-FR" dirty="0" err="1" smtClean="0"/>
              <a:t>does</a:t>
            </a:r>
            <a:r>
              <a:rPr lang="fr-FR" dirty="0" smtClean="0"/>
              <a:t> have </a:t>
            </a:r>
            <a:r>
              <a:rPr lang="fr-FR" dirty="0" err="1" smtClean="0"/>
              <a:t>behavioral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/>
          </a:p>
        </p:txBody>
      </p:sp>
      <p:pic>
        <p:nvPicPr>
          <p:cNvPr id="4" name="Espace réservé du contenu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01" y="2392828"/>
            <a:ext cx="4825397" cy="3216931"/>
          </a:xfrm>
          <a:prstGeom prst="rect">
            <a:avLst/>
          </a:prstGeom>
        </p:spPr>
      </p:pic>
      <p:pic>
        <p:nvPicPr>
          <p:cNvPr id="5" name="Espace réservé du contenu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00" y="2393171"/>
            <a:ext cx="4800000" cy="321624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27448" y="5805264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cue</a:t>
            </a:r>
            <a:r>
              <a:rPr lang="fr-FR" dirty="0" smtClean="0"/>
              <a:t>: more anticipation: </a:t>
            </a:r>
            <a:r>
              <a:rPr lang="fr-FR" dirty="0" err="1" smtClean="0"/>
              <a:t>faster</a:t>
            </a:r>
            <a:r>
              <a:rPr lang="fr-FR" dirty="0" smtClean="0"/>
              <a:t> </a:t>
            </a:r>
            <a:r>
              <a:rPr lang="fr-FR" dirty="0" err="1" smtClean="0"/>
              <a:t>response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516065" y="5805264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Without</a:t>
            </a:r>
            <a:r>
              <a:rPr lang="fr-FR" dirty="0" smtClean="0"/>
              <a:t> a </a:t>
            </a:r>
            <a:r>
              <a:rPr lang="fr-FR" dirty="0" err="1" smtClean="0"/>
              <a:t>cue</a:t>
            </a:r>
            <a:r>
              <a:rPr lang="fr-FR" dirty="0" smtClean="0"/>
              <a:t>: </a:t>
            </a:r>
            <a:r>
              <a:rPr lang="fr-FR" dirty="0" err="1" smtClean="0"/>
              <a:t>less</a:t>
            </a:r>
            <a:r>
              <a:rPr lang="fr-FR" dirty="0" smtClean="0"/>
              <a:t> anticipation: </a:t>
            </a:r>
            <a:r>
              <a:rPr lang="fr-FR" dirty="0" err="1" smtClean="0"/>
              <a:t>slower</a:t>
            </a:r>
            <a:r>
              <a:rPr lang="fr-FR" dirty="0" smtClean="0"/>
              <a:t> </a:t>
            </a:r>
            <a:r>
              <a:rPr lang="fr-FR" dirty="0" err="1" smtClean="0"/>
              <a:t>response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8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Anticipating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…and hard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Done</a:t>
            </a:r>
            <a:r>
              <a:rPr lang="fr-FR" dirty="0" smtClean="0"/>
              <a:t> all the time…</a:t>
            </a:r>
            <a:r>
              <a:rPr lang="fr-FR" dirty="0" err="1" smtClean="0"/>
              <a:t>unconsciously</a:t>
            </a:r>
            <a:endParaRPr lang="fr-FR" dirty="0" smtClean="0"/>
          </a:p>
          <a:p>
            <a:r>
              <a:rPr lang="fr-FR" dirty="0" smtClean="0"/>
              <a:t>In neuroscience…:</a:t>
            </a:r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r>
              <a:rPr lang="fr-FR" dirty="0" smtClean="0"/>
              <a:t>?</a:t>
            </a:r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brain</a:t>
            </a:r>
            <a:r>
              <a:rPr lang="fr-FR" dirty="0" smtClean="0"/>
              <a:t> areas are </a:t>
            </a:r>
            <a:r>
              <a:rPr lang="fr-FR" dirty="0" err="1" smtClean="0"/>
              <a:t>involved</a:t>
            </a:r>
            <a:r>
              <a:rPr lang="fr-FR" dirty="0" smtClean="0"/>
              <a:t>?</a:t>
            </a:r>
          </a:p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start</a:t>
            </a:r>
            <a:r>
              <a:rPr lang="fr-FR" dirty="0" smtClean="0"/>
              <a:t>?</a:t>
            </a:r>
          </a:p>
          <a:p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all the time?</a:t>
            </a:r>
            <a:endParaRPr lang="fr-FR" dirty="0"/>
          </a:p>
          <a:p>
            <a:endParaRPr lang="fr-FR" dirty="0" smtClean="0"/>
          </a:p>
        </p:txBody>
      </p:sp>
      <p:pic>
        <p:nvPicPr>
          <p:cNvPr id="8" name="Espace réservé du contenu 7" descr="Free stock photo of car, driving, hands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484784"/>
            <a:ext cx="3740224" cy="2493483"/>
          </a:xfrm>
        </p:spPr>
      </p:pic>
      <p:pic>
        <p:nvPicPr>
          <p:cNvPr id="9" name="Image 8" descr="Image libre: Piano, musicien, artiste, son, main, pianist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024453"/>
            <a:ext cx="3593869" cy="2395463"/>
          </a:xfrm>
          <a:prstGeom prst="rect">
            <a:avLst/>
          </a:prstGeom>
        </p:spPr>
      </p:pic>
      <p:pic>
        <p:nvPicPr>
          <p:cNvPr id="10" name="Image 9" descr="File:Women's volleyball, SJSU at Cal 2009-09-12 4.JPG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978267"/>
            <a:ext cx="2745868" cy="2055111"/>
          </a:xfrm>
          <a:prstGeom prst="rect">
            <a:avLst/>
          </a:prstGeom>
        </p:spPr>
      </p:pic>
      <p:pic>
        <p:nvPicPr>
          <p:cNvPr id="12" name="Image 11" descr="File:Fishing (3085372877).jpg - Wikimedia Commons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4" b="14468"/>
          <a:stretch/>
        </p:blipFill>
        <p:spPr>
          <a:xfrm>
            <a:off x="8985883" y="5274695"/>
            <a:ext cx="2864225" cy="758683"/>
          </a:xfrm>
          <a:prstGeom prst="rect">
            <a:avLst/>
          </a:prstGeom>
        </p:spPr>
      </p:pic>
      <p:pic>
        <p:nvPicPr>
          <p:cNvPr id="13" name="Image 12" descr="Photo Of Man Talking To A Woman · Free Stock Pho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604" y="1484784"/>
            <a:ext cx="2309504" cy="15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Anticipation in the </a:t>
            </a:r>
            <a:r>
              <a:rPr lang="fr-FR" dirty="0" err="1" smtClean="0"/>
              <a:t>brain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473824" cy="4129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Contingent </a:t>
            </a:r>
            <a:r>
              <a:rPr lang="fr-FR" dirty="0" err="1" smtClean="0"/>
              <a:t>Negative</a:t>
            </a:r>
            <a:r>
              <a:rPr lang="fr-FR" dirty="0" smtClean="0"/>
              <a:t> Variation</a:t>
            </a:r>
          </a:p>
          <a:p>
            <a:pPr lvl="1"/>
            <a:r>
              <a:rPr lang="fr-FR" dirty="0" smtClean="0"/>
              <a:t>Association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cue</a:t>
            </a:r>
            <a:r>
              <a:rPr lang="fr-FR" dirty="0" smtClean="0"/>
              <a:t> and </a:t>
            </a:r>
            <a:r>
              <a:rPr lang="fr-FR" dirty="0" err="1" smtClean="0"/>
              <a:t>imperative</a:t>
            </a:r>
            <a:r>
              <a:rPr lang="fr-FR" dirty="0" smtClean="0"/>
              <a:t> stimulus</a:t>
            </a:r>
          </a:p>
          <a:p>
            <a:pPr lvl="1"/>
            <a:r>
              <a:rPr lang="fr-FR" dirty="0" err="1" smtClean="0"/>
              <a:t>Increases</a:t>
            </a:r>
            <a:r>
              <a:rPr lang="fr-FR" dirty="0" smtClean="0"/>
              <a:t> as the association </a:t>
            </a:r>
            <a:r>
              <a:rPr lang="fr-FR" dirty="0" err="1" smtClean="0"/>
              <a:t>becomes</a:t>
            </a:r>
            <a:r>
              <a:rPr lang="fr-FR" dirty="0" smtClean="0"/>
              <a:t> </a:t>
            </a:r>
            <a:r>
              <a:rPr lang="fr-FR" dirty="0" err="1" smtClean="0"/>
              <a:t>stronger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692696"/>
            <a:ext cx="2924175" cy="40481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692696"/>
            <a:ext cx="3057525" cy="4743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56040" y="2996952"/>
            <a:ext cx="2376264" cy="893505"/>
          </a:xfrm>
          <a:prstGeom prst="rect">
            <a:avLst/>
          </a:prstGeom>
          <a:solidFill>
            <a:srgbClr val="80143C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456040" y="4699058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Walter </a:t>
            </a:r>
            <a:r>
              <a:rPr lang="fr-FR" dirty="0" smtClean="0"/>
              <a:t>et al. </a:t>
            </a:r>
            <a:r>
              <a:rPr lang="fr-FR" dirty="0" smtClean="0"/>
              <a:t>1964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36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Anticipation in the </a:t>
            </a:r>
            <a:r>
              <a:rPr lang="fr-FR" dirty="0" err="1" smtClean="0"/>
              <a:t>brain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Alpha </a:t>
            </a:r>
            <a:r>
              <a:rPr lang="fr-FR" dirty="0" err="1" smtClean="0"/>
              <a:t>pre</a:t>
            </a:r>
            <a:r>
              <a:rPr lang="fr-FR" dirty="0" smtClean="0"/>
              <a:t>-activation</a:t>
            </a:r>
          </a:p>
          <a:p>
            <a:pPr lvl="1"/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levels</a:t>
            </a:r>
            <a:r>
              <a:rPr lang="fr-FR" dirty="0" smtClean="0"/>
              <a:t> of attention</a:t>
            </a:r>
          </a:p>
          <a:p>
            <a:pPr lvl="1"/>
            <a:r>
              <a:rPr lang="fr-FR" dirty="0" smtClean="0"/>
              <a:t>Impacts </a:t>
            </a:r>
            <a:r>
              <a:rPr lang="fr-FR" dirty="0" err="1" smtClean="0"/>
              <a:t>response</a:t>
            </a:r>
            <a:r>
              <a:rPr lang="fr-FR" dirty="0" smtClean="0"/>
              <a:t> times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2493701"/>
            <a:ext cx="5041776" cy="35995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600056" y="6082470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Petro et al. 2019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838200" y="3190146"/>
            <a:ext cx="4552766" cy="3263190"/>
            <a:chOff x="838200" y="2827034"/>
            <a:chExt cx="4552766" cy="326319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827034"/>
              <a:ext cx="4552766" cy="326319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95600" y="3068960"/>
              <a:ext cx="720080" cy="2808312"/>
            </a:xfrm>
            <a:prstGeom prst="rect">
              <a:avLst/>
            </a:prstGeom>
            <a:solidFill>
              <a:srgbClr val="80143C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284" y="20169"/>
            <a:ext cx="3101256" cy="247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Decoding</a:t>
            </a:r>
            <a:r>
              <a:rPr lang="fr-FR" dirty="0" smtClean="0"/>
              <a:t> anticipation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0981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tell </a:t>
            </a:r>
            <a:r>
              <a:rPr lang="fr-FR" dirty="0" err="1"/>
              <a:t>what</a:t>
            </a:r>
            <a:r>
              <a:rPr lang="fr-FR" dirty="0"/>
              <a:t> the participant </a:t>
            </a:r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the alpha power in </a:t>
            </a:r>
            <a:r>
              <a:rPr lang="fr-FR" dirty="0" err="1"/>
              <a:t>prestimulus</a:t>
            </a:r>
            <a:r>
              <a:rPr lang="fr-FR" dirty="0"/>
              <a:t> </a:t>
            </a:r>
            <a:r>
              <a:rPr lang="fr-FR" dirty="0" err="1"/>
              <a:t>period</a:t>
            </a:r>
            <a:r>
              <a:rPr lang="fr-FR" dirty="0"/>
              <a:t>?</a:t>
            </a:r>
          </a:p>
          <a:p>
            <a:pPr lvl="1" algn="just"/>
            <a:r>
              <a:rPr lang="fr-FR" dirty="0"/>
              <a:t>9</a:t>
            </a:r>
            <a:r>
              <a:rPr lang="fr-FR" dirty="0" smtClean="0"/>
              <a:t> participants</a:t>
            </a:r>
          </a:p>
          <a:p>
            <a:pPr lvl="1" algn="just"/>
            <a:r>
              <a:rPr lang="fr-FR" dirty="0" smtClean="0"/>
              <a:t>32 </a:t>
            </a:r>
            <a:r>
              <a:rPr lang="fr-FR" dirty="0" err="1" smtClean="0"/>
              <a:t>electrodes</a:t>
            </a:r>
            <a:endParaRPr lang="fr-FR" dirty="0"/>
          </a:p>
          <a:p>
            <a:pPr lvl="1" algn="just"/>
            <a:r>
              <a:rPr lang="fr-FR" dirty="0" smtClean="0"/>
              <a:t>480 trials</a:t>
            </a:r>
          </a:p>
          <a:p>
            <a:pPr lvl="1" algn="just"/>
            <a:r>
              <a:rPr lang="fr-FR" dirty="0" smtClean="0"/>
              <a:t>Select 10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</a:p>
          <a:p>
            <a:pPr lvl="1" algn="just"/>
            <a:r>
              <a:rPr lang="fr-FR" dirty="0" smtClean="0"/>
              <a:t>Train on </a:t>
            </a:r>
            <a:r>
              <a:rPr lang="fr-FR" dirty="0" err="1" smtClean="0"/>
              <a:t>half</a:t>
            </a:r>
            <a:r>
              <a:rPr lang="fr-FR" dirty="0" smtClean="0"/>
              <a:t> of data (</a:t>
            </a:r>
            <a:r>
              <a:rPr lang="fr-FR" dirty="0" err="1" smtClean="0"/>
              <a:t>shorter</a:t>
            </a:r>
            <a:r>
              <a:rPr lang="fr-FR" dirty="0" smtClean="0"/>
              <a:t> </a:t>
            </a:r>
            <a:r>
              <a:rPr lang="fr-FR" dirty="0" err="1" smtClean="0"/>
              <a:t>RTs</a:t>
            </a:r>
            <a:r>
              <a:rPr lang="fr-FR" dirty="0" smtClean="0"/>
              <a:t>), test on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half</a:t>
            </a:r>
            <a:endParaRPr lang="fr-FR" dirty="0" smtClean="0"/>
          </a:p>
          <a:p>
            <a:pPr lvl="1" algn="just"/>
            <a:r>
              <a:rPr lang="fr-FR" dirty="0" smtClean="0"/>
              <a:t>Labels: stimulus labels, for longer </a:t>
            </a:r>
            <a:r>
              <a:rPr lang="fr-FR" dirty="0" err="1" smtClean="0"/>
              <a:t>response</a:t>
            </a:r>
            <a:r>
              <a:rPr lang="fr-FR" dirty="0" smtClean="0"/>
              <a:t> times: </a:t>
            </a:r>
            <a:r>
              <a:rPr lang="fr-FR" dirty="0" err="1" smtClean="0"/>
              <a:t>invert</a:t>
            </a:r>
            <a:r>
              <a:rPr lang="fr-FR" dirty="0" smtClean="0"/>
              <a:t> the label =&gt; </a:t>
            </a:r>
            <a:r>
              <a:rPr lang="fr-FR" dirty="0" err="1" smtClean="0"/>
              <a:t>built</a:t>
            </a:r>
            <a:r>
              <a:rPr lang="fr-FR" dirty="0" smtClean="0"/>
              <a:t> anticipation labels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6172200" y="64508"/>
            <a:ext cx="5900464" cy="1926799"/>
            <a:chOff x="119336" y="1824037"/>
            <a:chExt cx="5900464" cy="1926799"/>
          </a:xfrm>
        </p:grpSpPr>
        <p:pic>
          <p:nvPicPr>
            <p:cNvPr id="1027" name="Picture 3" descr="https://lh5.googleusercontent.com/xPaLn5w5si9uNEYrM65yM2jyyRQruVA5lFodNKhaVgHnGTwtglS-q7j-nMyJmEDxFlqpF1bLleOJG-dFgays0CuJ55dCfnzWc2UoHh5aA_qbxVnPs-NJTwlAzenz1Dgy=s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6" y="1824037"/>
              <a:ext cx="5900464" cy="192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5881" y="2996952"/>
              <a:ext cx="602727" cy="612000"/>
            </a:xfrm>
            <a:prstGeom prst="rect">
              <a:avLst/>
            </a:prstGeom>
          </p:spPr>
        </p:pic>
      </p:grpSp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74111" y="2236214"/>
            <a:ext cx="4977778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On the importance of </a:t>
            </a:r>
            <a:r>
              <a:rPr lang="fr-FR" dirty="0" err="1" smtClean="0"/>
              <a:t>history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Global </a:t>
            </a:r>
            <a:r>
              <a:rPr lang="fr-FR" dirty="0" err="1" smtClean="0"/>
              <a:t>statistics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Link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working</a:t>
            </a:r>
            <a:r>
              <a:rPr lang="fr-FR" dirty="0" smtClean="0"/>
              <a:t> memory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53506"/>
            <a:ext cx="4876800" cy="26955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2337801"/>
            <a:ext cx="4901587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r>
              <a:rPr lang="fr-FR" dirty="0" smtClean="0"/>
              <a:t> </a:t>
            </a:r>
            <a:r>
              <a:rPr lang="fr-FR" dirty="0" err="1" smtClean="0"/>
              <a:t>decisions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Bayesian </a:t>
                </a:r>
                <a:r>
                  <a:rPr lang="fr-FR" dirty="0" err="1" smtClean="0"/>
                  <a:t>Inference</a:t>
                </a:r>
                <a:endParaRPr lang="fr-F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b="0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5C44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57" end="138085.9523"/>
                </p14:media>
              </p:ext>
            </p:extLst>
          </p:nvPr>
        </p:nvPicPr>
        <p:blipFill rotWithShape="1">
          <a:blip r:embed="rId5"/>
          <a:srcRect l="8594" t="4275" r="1916" b="-1822"/>
          <a:stretch/>
        </p:blipFill>
        <p:spPr>
          <a:xfrm>
            <a:off x="6063264" y="365126"/>
            <a:ext cx="5290536" cy="2526823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6926188" y="3861048"/>
            <a:ext cx="1080120" cy="10801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Anticip</a:t>
            </a:r>
            <a:r>
              <a:rPr lang="fr-FR" sz="1200" dirty="0" smtClean="0"/>
              <a:t>. </a:t>
            </a:r>
            <a:r>
              <a:rPr lang="fr-FR" sz="1200" dirty="0"/>
              <a:t>a</a:t>
            </a:r>
          </a:p>
        </p:txBody>
      </p:sp>
      <p:sp>
        <p:nvSpPr>
          <p:cNvPr id="15" name="Ellipse 14"/>
          <p:cNvSpPr/>
          <p:nvPr/>
        </p:nvSpPr>
        <p:spPr>
          <a:xfrm>
            <a:off x="9552384" y="3861048"/>
            <a:ext cx="1080120" cy="108012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Anticip</a:t>
            </a:r>
            <a:r>
              <a:rPr lang="fr-FR" sz="1200" dirty="0" smtClean="0"/>
              <a:t>. b</a:t>
            </a:r>
            <a:endParaRPr lang="fr-FR" sz="1200" dirty="0"/>
          </a:p>
        </p:txBody>
      </p:sp>
      <p:cxnSp>
        <p:nvCxnSpPr>
          <p:cNvPr id="17" name="Connecteur en arc 16"/>
          <p:cNvCxnSpPr>
            <a:stCxn id="14" idx="0"/>
            <a:endCxn id="15" idx="0"/>
          </p:cNvCxnSpPr>
          <p:nvPr/>
        </p:nvCxnSpPr>
        <p:spPr>
          <a:xfrm rot="5400000" flipH="1" flipV="1">
            <a:off x="8779346" y="2547950"/>
            <a:ext cx="12700" cy="2626196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rc 18"/>
          <p:cNvCxnSpPr>
            <a:stCxn id="15" idx="4"/>
            <a:endCxn id="14" idx="4"/>
          </p:cNvCxnSpPr>
          <p:nvPr/>
        </p:nvCxnSpPr>
        <p:spPr>
          <a:xfrm rot="5400000">
            <a:off x="8779346" y="3628070"/>
            <a:ext cx="12700" cy="2626196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1"/>
            </a:solidFill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en arc 20"/>
          <p:cNvCxnSpPr>
            <a:stCxn id="15" idx="7"/>
            <a:endCxn id="15" idx="5"/>
          </p:cNvCxnSpPr>
          <p:nvPr/>
        </p:nvCxnSpPr>
        <p:spPr>
          <a:xfrm rot="16200000" flipH="1">
            <a:off x="10092444" y="4401108"/>
            <a:ext cx="763760" cy="12700"/>
          </a:xfrm>
          <a:prstGeom prst="curvedConnector5">
            <a:avLst>
              <a:gd name="adj1" fmla="val -29931"/>
              <a:gd name="adj2" fmla="val 9059370"/>
              <a:gd name="adj3" fmla="val 129931"/>
            </a:avLst>
          </a:prstGeom>
          <a:ln w="38100">
            <a:solidFill>
              <a:schemeClr val="accent1"/>
            </a:solidFill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en arc 22"/>
          <p:cNvCxnSpPr>
            <a:stCxn id="14" idx="1"/>
            <a:endCxn id="14" idx="3"/>
          </p:cNvCxnSpPr>
          <p:nvPr/>
        </p:nvCxnSpPr>
        <p:spPr>
          <a:xfrm rot="16200000" flipH="1">
            <a:off x="6702488" y="4401108"/>
            <a:ext cx="763760" cy="12700"/>
          </a:xfrm>
          <a:prstGeom prst="curvedConnector5">
            <a:avLst>
              <a:gd name="adj1" fmla="val -29931"/>
              <a:gd name="adj2" fmla="val -7754488"/>
              <a:gd name="adj3" fmla="val 1299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14" idx="0"/>
            <a:endCxn id="15" idx="0"/>
          </p:cNvCxnSpPr>
          <p:nvPr/>
        </p:nvCxnSpPr>
        <p:spPr>
          <a:xfrm rot="5400000" flipH="1" flipV="1">
            <a:off x="8779346" y="2547950"/>
            <a:ext cx="12700" cy="2626196"/>
          </a:xfrm>
          <a:prstGeom prst="curvedConnector3">
            <a:avLst>
              <a:gd name="adj1" fmla="val 4536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15" idx="4"/>
            <a:endCxn id="14" idx="4"/>
          </p:cNvCxnSpPr>
          <p:nvPr/>
        </p:nvCxnSpPr>
        <p:spPr>
          <a:xfrm rot="5400000">
            <a:off x="8779346" y="3628070"/>
            <a:ext cx="12700" cy="2626196"/>
          </a:xfrm>
          <a:prstGeom prst="curvedConnector3">
            <a:avLst>
              <a:gd name="adj1" fmla="val 4752000"/>
            </a:avLst>
          </a:prstGeom>
          <a:ln w="38100">
            <a:prstDash val="lg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en arc 34"/>
          <p:cNvCxnSpPr>
            <a:stCxn id="14" idx="1"/>
            <a:endCxn id="14" idx="3"/>
          </p:cNvCxnSpPr>
          <p:nvPr/>
        </p:nvCxnSpPr>
        <p:spPr>
          <a:xfrm rot="16200000" flipH="1">
            <a:off x="6702488" y="4401108"/>
            <a:ext cx="763760" cy="12700"/>
          </a:xfrm>
          <a:prstGeom prst="curvedConnector5">
            <a:avLst>
              <a:gd name="adj1" fmla="val 0"/>
              <a:gd name="adj2" fmla="val -5954488"/>
              <a:gd name="adj3" fmla="val 102394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en arc 39"/>
          <p:cNvCxnSpPr>
            <a:stCxn id="15" idx="7"/>
            <a:endCxn id="15" idx="5"/>
          </p:cNvCxnSpPr>
          <p:nvPr/>
        </p:nvCxnSpPr>
        <p:spPr>
          <a:xfrm rot="16200000" flipH="1">
            <a:off x="10092444" y="4401108"/>
            <a:ext cx="763760" cy="12700"/>
          </a:xfrm>
          <a:prstGeom prst="curvedConnector5">
            <a:avLst>
              <a:gd name="adj1" fmla="val -4789"/>
              <a:gd name="adj2" fmla="val 6611370"/>
              <a:gd name="adj3" fmla="val 104789"/>
            </a:avLst>
          </a:prstGeom>
          <a:ln w="38100">
            <a:prstDash val="lg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6240016" y="5733256"/>
            <a:ext cx="360040" cy="0"/>
          </a:xfrm>
          <a:prstGeom prst="line">
            <a:avLst/>
          </a:prstGeom>
          <a:ln w="38100">
            <a:solidFill>
              <a:schemeClr val="accent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6240016" y="5949280"/>
            <a:ext cx="36004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6240016" y="6165304"/>
            <a:ext cx="360040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6240016" y="5517232"/>
            <a:ext cx="36004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6593580" y="5358011"/>
                <a:ext cx="12241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80" y="5358011"/>
                <a:ext cx="1224136" cy="307777"/>
              </a:xfrm>
              <a:prstGeom prst="rect">
                <a:avLst/>
              </a:prstGeom>
              <a:blipFill>
                <a:blip r:embed="rId6"/>
                <a:stretch>
                  <a:fillRect r="-15000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/>
              <p:cNvSpPr txBox="1"/>
              <p:nvPr/>
            </p:nvSpPr>
            <p:spPr>
              <a:xfrm>
                <a:off x="6615676" y="5793798"/>
                <a:ext cx="12241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1" name="ZoneTexte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6" y="5793798"/>
                <a:ext cx="1224136" cy="307777"/>
              </a:xfrm>
              <a:prstGeom prst="rect">
                <a:avLst/>
              </a:prstGeom>
              <a:blipFill>
                <a:blip r:embed="rId7"/>
                <a:stretch>
                  <a:fillRect r="-14925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600416" y="5584451"/>
                <a:ext cx="12241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416" y="5584451"/>
                <a:ext cx="1224136" cy="307777"/>
              </a:xfrm>
              <a:prstGeom prst="rect">
                <a:avLst/>
              </a:prstGeom>
              <a:blipFill>
                <a:blip r:embed="rId8"/>
                <a:stretch>
                  <a:fillRect r="-12935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6615676" y="6013235"/>
                <a:ext cx="12241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76" y="6013235"/>
                <a:ext cx="1224136" cy="307777"/>
              </a:xfrm>
              <a:prstGeom prst="rect">
                <a:avLst/>
              </a:prstGeom>
              <a:blipFill>
                <a:blip r:embed="rId9"/>
                <a:stretch>
                  <a:fillRect r="-13433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17" y="2891949"/>
            <a:ext cx="4774603" cy="3326984"/>
          </a:xfrm>
          <a:prstGeom prst="rect">
            <a:avLst/>
          </a:prstGeom>
        </p:spPr>
      </p:pic>
      <p:pic>
        <p:nvPicPr>
          <p:cNvPr id="3" name="Espace réservé du contenu 2"/>
          <p:cNvPicPr>
            <a:picLocks noGrp="1" noChangeAspect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3" y="2891949"/>
            <a:ext cx="4774603" cy="3326984"/>
          </a:xfrm>
        </p:spPr>
      </p:pic>
      <p:sp>
        <p:nvSpPr>
          <p:cNvPr id="5" name="ZoneTexte 4"/>
          <p:cNvSpPr txBox="1"/>
          <p:nvPr/>
        </p:nvSpPr>
        <p:spPr>
          <a:xfrm>
            <a:off x="6168008" y="2614950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 smtClean="0"/>
              <a:t>Courtesy</a:t>
            </a:r>
            <a:r>
              <a:rPr lang="fr-FR" sz="1200" i="1" dirty="0" smtClean="0"/>
              <a:t> of Prof. Dr. Richard </a:t>
            </a:r>
            <a:r>
              <a:rPr lang="fr-FR" sz="1200" i="1" dirty="0" err="1" smtClean="0"/>
              <a:t>McElreath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207371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1"/>
            <a:ext cx="12288688" cy="6858802"/>
          </a:xfrm>
        </p:spPr>
      </p:pic>
    </p:spTree>
    <p:extLst>
      <p:ext uri="{BB962C8B-B14F-4D97-AF65-F5344CB8AC3E}">
        <p14:creationId xmlns:p14="http://schemas.microsoft.com/office/powerpoint/2010/main" val="3501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 more about </a:t>
            </a:r>
            <a:r>
              <a:rPr lang="fr-FR" dirty="0" err="1" smtClean="0"/>
              <a:t>Bayesian</a:t>
            </a:r>
            <a:r>
              <a:rPr lang="fr-FR" dirty="0" smtClean="0"/>
              <a:t> </a:t>
            </a:r>
            <a:r>
              <a:rPr lang="fr-FR" dirty="0" err="1" smtClean="0"/>
              <a:t>statistics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McElreath</a:t>
            </a:r>
            <a:r>
              <a:rPr lang="en-US" dirty="0"/>
              <a:t>, R. (2016). </a:t>
            </a:r>
            <a:r>
              <a:rPr lang="en-US" i="1" dirty="0"/>
              <a:t>Statistical rethinking: a Bayesian course with examples in R and Stan</a:t>
            </a:r>
            <a:r>
              <a:rPr lang="en-US" dirty="0"/>
              <a:t>. Boca Raton: CRC Press/Taylor &amp; Francis Group</a:t>
            </a:r>
            <a:r>
              <a:rPr lang="en-US" dirty="0" smtClean="0"/>
              <a:t>.</a:t>
            </a:r>
            <a:endParaRPr lang="fr-FR" dirty="0" smtClean="0">
              <a:hlinkClick r:id="rId2"/>
            </a:endParaRPr>
          </a:p>
          <a:p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://xcelab.net/rm/sr2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r>
              <a:rPr lang="fr-FR" dirty="0" err="1" smtClean="0"/>
              <a:t>Password</a:t>
            </a:r>
            <a:r>
              <a:rPr lang="fr-FR" dirty="0" smtClean="0"/>
              <a:t>: </a:t>
            </a:r>
            <a:r>
              <a:rPr lang="fr-FR" dirty="0" err="1" smtClean="0"/>
              <a:t>symplectic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41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Join</a:t>
            </a:r>
            <a:r>
              <a:rPr lang="fr-FR" dirty="0" smtClean="0"/>
              <a:t> us!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754"/>
            <a:ext cx="451247" cy="451247"/>
          </a:xfrm>
        </p:spPr>
      </p:pic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12903"/>
            <a:ext cx="4173488" cy="3130116"/>
          </a:xfrm>
        </p:spPr>
      </p:pic>
      <p:pic>
        <p:nvPicPr>
          <p:cNvPr id="11" name="Image 10" descr="Clipart - Email butt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110009"/>
            <a:ext cx="474592" cy="449280"/>
          </a:xfrm>
          <a:prstGeom prst="rect">
            <a:avLst/>
          </a:prstGeom>
        </p:spPr>
      </p:pic>
      <p:pic>
        <p:nvPicPr>
          <p:cNvPr id="12" name="Image 11" descr="GitHub — Wikipédi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54021"/>
            <a:ext cx="486947" cy="48694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271464" y="1677961"/>
            <a:ext cx="412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err="1" smtClean="0"/>
              <a:t>HoxhaIsabelle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325344" y="2192746"/>
            <a:ext cx="4626640" cy="37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isabelle.hoxha@universite-paris-saclay.fr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325146" y="2712828"/>
            <a:ext cx="412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https://github.com/IsabHox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07368" y="3406348"/>
            <a:ext cx="11521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 err="1" smtClean="0"/>
              <a:t>Cisek</a:t>
            </a:r>
            <a:r>
              <a:rPr lang="fr-FR" sz="1200" dirty="0"/>
              <a:t>, P., Puskas, G. A., and El-</a:t>
            </a:r>
            <a:r>
              <a:rPr lang="fr-FR" sz="1200" dirty="0" err="1"/>
              <a:t>Murr</a:t>
            </a:r>
            <a:r>
              <a:rPr lang="fr-FR" sz="1200" dirty="0"/>
              <a:t>, S. (2009). </a:t>
            </a:r>
            <a:r>
              <a:rPr lang="fr-FR" sz="1200" dirty="0" err="1"/>
              <a:t>Decisions</a:t>
            </a:r>
            <a:r>
              <a:rPr lang="fr-FR" sz="1200" dirty="0"/>
              <a:t> in </a:t>
            </a:r>
            <a:r>
              <a:rPr lang="fr-FR" sz="1200" dirty="0" err="1"/>
              <a:t>Changing</a:t>
            </a:r>
            <a:r>
              <a:rPr lang="fr-FR" sz="1200" dirty="0"/>
              <a:t> Conditions: The </a:t>
            </a:r>
            <a:r>
              <a:rPr lang="fr-FR" sz="1200" dirty="0" err="1"/>
              <a:t>Urgency-Gating</a:t>
            </a:r>
            <a:r>
              <a:rPr lang="fr-FR" sz="1200" dirty="0"/>
              <a:t> Model. </a:t>
            </a:r>
            <a:r>
              <a:rPr lang="fr-FR" sz="1200" i="1" dirty="0"/>
              <a:t>Journal of Neuroscience</a:t>
            </a:r>
            <a:r>
              <a:rPr lang="fr-FR" sz="1200" dirty="0"/>
              <a:t> 29, </a:t>
            </a:r>
            <a:r>
              <a:rPr lang="fr-FR" sz="1200" dirty="0" smtClean="0"/>
              <a:t>11560–11571.</a:t>
            </a:r>
            <a:endParaRPr lang="fr-FR" sz="1200" dirty="0"/>
          </a:p>
          <a:p>
            <a:pPr algn="just"/>
            <a:r>
              <a:rPr lang="fr-FR" sz="1200" dirty="0" err="1"/>
              <a:t>Drugowitsch</a:t>
            </a:r>
            <a:r>
              <a:rPr lang="fr-FR" sz="1200" dirty="0"/>
              <a:t>, J., Moreno-Bote, R., </a:t>
            </a:r>
            <a:r>
              <a:rPr lang="fr-FR" sz="1200" dirty="0" err="1"/>
              <a:t>Churchland</a:t>
            </a:r>
            <a:r>
              <a:rPr lang="fr-FR" sz="1200" dirty="0"/>
              <a:t>, A. K., </a:t>
            </a:r>
            <a:r>
              <a:rPr lang="fr-FR" sz="1200" dirty="0" err="1"/>
              <a:t>Shadlen</a:t>
            </a:r>
            <a:r>
              <a:rPr lang="fr-FR" sz="1200" dirty="0"/>
              <a:t>, M. N., and Pouget, A. (2012). The </a:t>
            </a:r>
            <a:r>
              <a:rPr lang="fr-FR" sz="1200" dirty="0" err="1"/>
              <a:t>Cost</a:t>
            </a:r>
            <a:r>
              <a:rPr lang="fr-FR" sz="1200" dirty="0"/>
              <a:t> of </a:t>
            </a:r>
            <a:r>
              <a:rPr lang="fr-FR" sz="1200" dirty="0" err="1"/>
              <a:t>Accumulating</a:t>
            </a:r>
            <a:r>
              <a:rPr lang="fr-FR" sz="1200" dirty="0"/>
              <a:t> Evidence in </a:t>
            </a:r>
            <a:r>
              <a:rPr lang="fr-FR" sz="1200" dirty="0" err="1"/>
              <a:t>Perceptual</a:t>
            </a:r>
            <a:r>
              <a:rPr lang="fr-FR" sz="1200" dirty="0"/>
              <a:t> </a:t>
            </a:r>
            <a:r>
              <a:rPr lang="fr-FR" sz="1200" dirty="0" err="1"/>
              <a:t>Decision</a:t>
            </a:r>
            <a:r>
              <a:rPr lang="fr-FR" sz="1200" dirty="0"/>
              <a:t> </a:t>
            </a:r>
            <a:r>
              <a:rPr lang="fr-FR" sz="1200" dirty="0" err="1"/>
              <a:t>Making</a:t>
            </a:r>
            <a:r>
              <a:rPr lang="fr-FR" sz="1200" dirty="0"/>
              <a:t>. </a:t>
            </a:r>
            <a:r>
              <a:rPr lang="fr-FR" sz="1200" i="1" dirty="0"/>
              <a:t>Journal of Neuroscience</a:t>
            </a:r>
            <a:r>
              <a:rPr lang="fr-FR" sz="1200" dirty="0"/>
              <a:t> 32, </a:t>
            </a:r>
            <a:r>
              <a:rPr lang="fr-FR" sz="1200" dirty="0" smtClean="0"/>
              <a:t>3612–3628.</a:t>
            </a:r>
          </a:p>
          <a:p>
            <a:pPr algn="just"/>
            <a:r>
              <a:rPr lang="fr-FR" sz="1200" dirty="0" smtClean="0"/>
              <a:t>Gold</a:t>
            </a:r>
            <a:r>
              <a:rPr lang="fr-FR" sz="1200" dirty="0"/>
              <a:t>, J. I., and </a:t>
            </a:r>
            <a:r>
              <a:rPr lang="fr-FR" sz="1200" dirty="0" err="1"/>
              <a:t>Shadlen</a:t>
            </a:r>
            <a:r>
              <a:rPr lang="fr-FR" sz="1200" dirty="0"/>
              <a:t>, M. N. (2007). The Neural Basis of </a:t>
            </a:r>
            <a:r>
              <a:rPr lang="fr-FR" sz="1200" dirty="0" err="1"/>
              <a:t>Decision</a:t>
            </a:r>
            <a:r>
              <a:rPr lang="fr-FR" sz="1200" dirty="0"/>
              <a:t> </a:t>
            </a:r>
            <a:r>
              <a:rPr lang="fr-FR" sz="1200" dirty="0" err="1"/>
              <a:t>Making</a:t>
            </a:r>
            <a:r>
              <a:rPr lang="fr-FR" sz="1200" dirty="0"/>
              <a:t>. </a:t>
            </a:r>
            <a:r>
              <a:rPr lang="fr-FR" sz="1200" i="1" dirty="0" err="1"/>
              <a:t>Annu</a:t>
            </a:r>
            <a:r>
              <a:rPr lang="fr-FR" sz="1200" i="1" dirty="0"/>
              <a:t>. </a:t>
            </a:r>
            <a:r>
              <a:rPr lang="fr-FR" sz="1200" i="1" dirty="0" err="1"/>
              <a:t>Rev</a:t>
            </a:r>
            <a:r>
              <a:rPr lang="fr-FR" sz="1200" i="1" dirty="0"/>
              <a:t>. </a:t>
            </a:r>
            <a:r>
              <a:rPr lang="fr-FR" sz="1200" i="1" dirty="0" err="1"/>
              <a:t>Neurosci</a:t>
            </a:r>
            <a:r>
              <a:rPr lang="fr-FR" sz="1200" i="1" dirty="0"/>
              <a:t>.</a:t>
            </a:r>
            <a:r>
              <a:rPr lang="fr-FR" sz="1200" dirty="0"/>
              <a:t> 30, 535–574. </a:t>
            </a:r>
            <a:endParaRPr lang="fr-FR" sz="1200" dirty="0" smtClean="0"/>
          </a:p>
          <a:p>
            <a:pPr algn="just"/>
            <a:r>
              <a:rPr lang="fr-FR" sz="1200" dirty="0" smtClean="0"/>
              <a:t>Hawkins</a:t>
            </a:r>
            <a:r>
              <a:rPr lang="fr-FR" sz="1200" dirty="0"/>
              <a:t>, G. E., </a:t>
            </a:r>
            <a:r>
              <a:rPr lang="fr-FR" sz="1200" dirty="0" err="1"/>
              <a:t>Forstmann</a:t>
            </a:r>
            <a:r>
              <a:rPr lang="fr-FR" sz="1200" dirty="0"/>
              <a:t>, B. U., </a:t>
            </a:r>
            <a:r>
              <a:rPr lang="fr-FR" sz="1200" dirty="0" err="1"/>
              <a:t>Wagenmakers</a:t>
            </a:r>
            <a:r>
              <a:rPr lang="fr-FR" sz="1200" dirty="0"/>
              <a:t>, E.-J., </a:t>
            </a:r>
            <a:r>
              <a:rPr lang="fr-FR" sz="1200" dirty="0" err="1"/>
              <a:t>Ratcliff</a:t>
            </a:r>
            <a:r>
              <a:rPr lang="fr-FR" sz="1200" dirty="0"/>
              <a:t>, R., and Brown, S. D. (2015). </a:t>
            </a:r>
            <a:r>
              <a:rPr lang="fr-FR" sz="1200" dirty="0" err="1"/>
              <a:t>Revisiting</a:t>
            </a:r>
            <a:r>
              <a:rPr lang="fr-FR" sz="1200" dirty="0"/>
              <a:t> the Evidence for </a:t>
            </a:r>
            <a:r>
              <a:rPr lang="fr-FR" sz="1200" dirty="0" err="1"/>
              <a:t>Collapsing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</a:t>
            </a:r>
            <a:r>
              <a:rPr lang="fr-FR" sz="1200" dirty="0" err="1"/>
              <a:t>Urgency</a:t>
            </a:r>
            <a:r>
              <a:rPr lang="fr-FR" sz="1200" dirty="0"/>
              <a:t> </a:t>
            </a:r>
            <a:r>
              <a:rPr lang="fr-FR" sz="1200" dirty="0" err="1"/>
              <a:t>Signals</a:t>
            </a:r>
            <a:r>
              <a:rPr lang="fr-FR" sz="1200" dirty="0"/>
              <a:t> in </a:t>
            </a:r>
            <a:r>
              <a:rPr lang="fr-FR" sz="1200" dirty="0" err="1"/>
              <a:t>Perceptual</a:t>
            </a:r>
            <a:r>
              <a:rPr lang="fr-FR" sz="1200" dirty="0"/>
              <a:t> </a:t>
            </a:r>
            <a:r>
              <a:rPr lang="fr-FR" sz="1200" dirty="0" err="1"/>
              <a:t>Decision-Making</a:t>
            </a:r>
            <a:r>
              <a:rPr lang="fr-FR" sz="1200" dirty="0"/>
              <a:t>. </a:t>
            </a:r>
            <a:r>
              <a:rPr lang="fr-FR" sz="1200" i="1" dirty="0"/>
              <a:t>Journal of Neuroscience</a:t>
            </a:r>
            <a:r>
              <a:rPr lang="fr-FR" sz="1200" dirty="0"/>
              <a:t> 35, </a:t>
            </a:r>
            <a:r>
              <a:rPr lang="fr-FR" sz="1200" dirty="0" smtClean="0"/>
              <a:t>2476–2484</a:t>
            </a:r>
          </a:p>
          <a:p>
            <a:pPr algn="just"/>
            <a:r>
              <a:rPr lang="fr-FR" sz="1200" dirty="0" smtClean="0"/>
              <a:t>Latimer</a:t>
            </a:r>
            <a:r>
              <a:rPr lang="fr-FR" sz="1200" dirty="0"/>
              <a:t>, K. W., Yates, J. L., </a:t>
            </a:r>
            <a:r>
              <a:rPr lang="fr-FR" sz="1200" dirty="0" err="1"/>
              <a:t>Meister</a:t>
            </a:r>
            <a:r>
              <a:rPr lang="fr-FR" sz="1200" dirty="0"/>
              <a:t>, M. L. R., Huk, A. C., and </a:t>
            </a:r>
            <a:r>
              <a:rPr lang="fr-FR" sz="1200" dirty="0" err="1"/>
              <a:t>Pillow</a:t>
            </a:r>
            <a:r>
              <a:rPr lang="fr-FR" sz="1200" dirty="0"/>
              <a:t>, J. W. (2015). Single-trial </a:t>
            </a:r>
            <a:r>
              <a:rPr lang="fr-FR" sz="1200" dirty="0" err="1"/>
              <a:t>spike</a:t>
            </a:r>
            <a:r>
              <a:rPr lang="fr-FR" sz="1200" dirty="0"/>
              <a:t> trains in </a:t>
            </a:r>
            <a:r>
              <a:rPr lang="fr-FR" sz="1200" dirty="0" err="1"/>
              <a:t>parietal</a:t>
            </a:r>
            <a:r>
              <a:rPr lang="fr-FR" sz="1200" dirty="0"/>
              <a:t> cortex </a:t>
            </a:r>
            <a:r>
              <a:rPr lang="fr-FR" sz="1200" dirty="0" err="1"/>
              <a:t>reveal</a:t>
            </a:r>
            <a:r>
              <a:rPr lang="fr-FR" sz="1200" dirty="0"/>
              <a:t> </a:t>
            </a:r>
            <a:r>
              <a:rPr lang="fr-FR" sz="1200" dirty="0" err="1"/>
              <a:t>discrete</a:t>
            </a:r>
            <a:r>
              <a:rPr lang="fr-FR" sz="1200" dirty="0"/>
              <a:t> </a:t>
            </a:r>
            <a:r>
              <a:rPr lang="fr-FR" sz="1200" dirty="0" err="1"/>
              <a:t>steps</a:t>
            </a:r>
            <a:r>
              <a:rPr lang="fr-FR" sz="1200" dirty="0"/>
              <a:t> </a:t>
            </a:r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decision-making</a:t>
            </a:r>
            <a:r>
              <a:rPr lang="fr-FR" sz="1200" dirty="0"/>
              <a:t>. </a:t>
            </a:r>
            <a:r>
              <a:rPr lang="fr-FR" sz="1200" i="1" dirty="0"/>
              <a:t>Science</a:t>
            </a:r>
            <a:r>
              <a:rPr lang="fr-FR" sz="1200" dirty="0"/>
              <a:t> 349, 184–187. </a:t>
            </a:r>
            <a:r>
              <a:rPr lang="fr-FR" sz="1200" dirty="0" smtClean="0"/>
              <a:t>Petro</a:t>
            </a:r>
            <a:r>
              <a:rPr lang="fr-FR" sz="1200" dirty="0"/>
              <a:t>, N. M., </a:t>
            </a:r>
            <a:r>
              <a:rPr lang="fr-FR" sz="1200" dirty="0" err="1"/>
              <a:t>Thigpen</a:t>
            </a:r>
            <a:r>
              <a:rPr lang="fr-FR" sz="1200" dirty="0"/>
              <a:t>, N. N., Garcia, S., </a:t>
            </a:r>
            <a:r>
              <a:rPr lang="fr-FR" sz="1200" dirty="0" err="1"/>
              <a:t>Boylan</a:t>
            </a:r>
            <a:r>
              <a:rPr lang="fr-FR" sz="1200" dirty="0"/>
              <a:t>, M. R., and </a:t>
            </a:r>
            <a:r>
              <a:rPr lang="fr-FR" sz="1200" dirty="0" err="1"/>
              <a:t>Keil</a:t>
            </a:r>
            <a:r>
              <a:rPr lang="fr-FR" sz="1200" dirty="0"/>
              <a:t>, A. (2019). </a:t>
            </a:r>
            <a:r>
              <a:rPr lang="fr-FR" sz="1200" dirty="0" err="1"/>
              <a:t>Pre-target</a:t>
            </a:r>
            <a:r>
              <a:rPr lang="fr-FR" sz="1200" dirty="0"/>
              <a:t> alpha power </a:t>
            </a:r>
            <a:r>
              <a:rPr lang="fr-FR" sz="1200" dirty="0" err="1"/>
              <a:t>predicts</a:t>
            </a:r>
            <a:r>
              <a:rPr lang="fr-FR" sz="1200" dirty="0"/>
              <a:t> the speed of </a:t>
            </a:r>
            <a:r>
              <a:rPr lang="fr-FR" sz="1200" dirty="0" err="1"/>
              <a:t>cued</a:t>
            </a:r>
            <a:r>
              <a:rPr lang="fr-FR" sz="1200" dirty="0"/>
              <a:t> </a:t>
            </a:r>
            <a:r>
              <a:rPr lang="fr-FR" sz="1200" dirty="0" err="1"/>
              <a:t>target</a:t>
            </a:r>
            <a:r>
              <a:rPr lang="fr-FR" sz="1200" dirty="0"/>
              <a:t> discrimination. </a:t>
            </a:r>
            <a:r>
              <a:rPr lang="fr-FR" sz="1200" i="1" dirty="0" err="1"/>
              <a:t>NeuroImage</a:t>
            </a:r>
            <a:r>
              <a:rPr lang="fr-FR" sz="1200" dirty="0"/>
              <a:t> 189, 878–885. </a:t>
            </a:r>
          </a:p>
          <a:p>
            <a:pPr algn="just"/>
            <a:r>
              <a:rPr lang="fr-FR" sz="1200" dirty="0" err="1"/>
              <a:t>Ratcliff</a:t>
            </a:r>
            <a:r>
              <a:rPr lang="fr-FR" sz="1200" dirty="0"/>
              <a:t>, R., and </a:t>
            </a:r>
            <a:r>
              <a:rPr lang="fr-FR" sz="1200" dirty="0" err="1"/>
              <a:t>McKoon</a:t>
            </a:r>
            <a:r>
              <a:rPr lang="fr-FR" sz="1200" dirty="0"/>
              <a:t>, G. (2008). The Diffusion </a:t>
            </a:r>
            <a:r>
              <a:rPr lang="fr-FR" sz="1200" dirty="0" err="1"/>
              <a:t>Decision</a:t>
            </a:r>
            <a:r>
              <a:rPr lang="fr-FR" sz="1200" dirty="0"/>
              <a:t> Model: Theory and Data for </a:t>
            </a:r>
            <a:r>
              <a:rPr lang="fr-FR" sz="1200" dirty="0" err="1"/>
              <a:t>Two-Choice</a:t>
            </a:r>
            <a:r>
              <a:rPr lang="fr-FR" sz="1200" dirty="0"/>
              <a:t> </a:t>
            </a:r>
            <a:r>
              <a:rPr lang="fr-FR" sz="1200" dirty="0" err="1"/>
              <a:t>Decision</a:t>
            </a:r>
            <a:r>
              <a:rPr lang="fr-FR" sz="1200" dirty="0"/>
              <a:t> </a:t>
            </a:r>
            <a:r>
              <a:rPr lang="fr-FR" sz="1200" dirty="0" err="1"/>
              <a:t>Tasks</a:t>
            </a:r>
            <a:r>
              <a:rPr lang="fr-FR" sz="1200" dirty="0"/>
              <a:t>. </a:t>
            </a:r>
            <a:r>
              <a:rPr lang="fr-FR" sz="1200" i="1" dirty="0"/>
              <a:t>Neural Computation</a:t>
            </a:r>
            <a:r>
              <a:rPr lang="fr-FR" sz="1200" dirty="0"/>
              <a:t> 20, 873–922. </a:t>
            </a:r>
            <a:endParaRPr lang="fr-FR" sz="1200" dirty="0" smtClean="0"/>
          </a:p>
          <a:p>
            <a:pPr algn="just"/>
            <a:r>
              <a:rPr lang="fr-FR" sz="1200" dirty="0" err="1" smtClean="0"/>
              <a:t>Shadlen</a:t>
            </a:r>
            <a:r>
              <a:rPr lang="fr-FR" sz="1200" dirty="0"/>
              <a:t>, M. N., and </a:t>
            </a:r>
            <a:r>
              <a:rPr lang="fr-FR" sz="1200" dirty="0" err="1"/>
              <a:t>Roskies</a:t>
            </a:r>
            <a:r>
              <a:rPr lang="fr-FR" sz="1200" dirty="0"/>
              <a:t>, A. L. (2012). The </a:t>
            </a:r>
            <a:r>
              <a:rPr lang="fr-FR" sz="1200" dirty="0" err="1"/>
              <a:t>Neurobiology</a:t>
            </a:r>
            <a:r>
              <a:rPr lang="fr-FR" sz="1200" dirty="0"/>
              <a:t> of </a:t>
            </a:r>
            <a:r>
              <a:rPr lang="fr-FR" sz="1200" dirty="0" err="1"/>
              <a:t>Decision-Making</a:t>
            </a:r>
            <a:r>
              <a:rPr lang="fr-FR" sz="1200" dirty="0"/>
              <a:t> and </a:t>
            </a:r>
            <a:r>
              <a:rPr lang="fr-FR" sz="1200" dirty="0" err="1"/>
              <a:t>Responsibility</a:t>
            </a:r>
            <a:r>
              <a:rPr lang="fr-FR" sz="1200" dirty="0"/>
              <a:t>: </a:t>
            </a:r>
            <a:r>
              <a:rPr lang="fr-FR" sz="1200" dirty="0" err="1"/>
              <a:t>Reconciling</a:t>
            </a:r>
            <a:r>
              <a:rPr lang="fr-FR" sz="1200" dirty="0"/>
              <a:t> </a:t>
            </a:r>
            <a:r>
              <a:rPr lang="fr-FR" sz="1200" dirty="0" err="1"/>
              <a:t>Mechanism</a:t>
            </a:r>
            <a:r>
              <a:rPr lang="fr-FR" sz="1200" dirty="0"/>
              <a:t> and </a:t>
            </a:r>
            <a:r>
              <a:rPr lang="fr-FR" sz="1200" dirty="0" err="1"/>
              <a:t>Mindedness</a:t>
            </a:r>
            <a:r>
              <a:rPr lang="fr-FR" sz="1200" dirty="0"/>
              <a:t>. </a:t>
            </a:r>
            <a:r>
              <a:rPr lang="fr-FR" sz="1200" i="1" dirty="0"/>
              <a:t>Front. </a:t>
            </a:r>
            <a:r>
              <a:rPr lang="fr-FR" sz="1200" i="1" dirty="0" err="1"/>
              <a:t>Neurosci</a:t>
            </a:r>
            <a:r>
              <a:rPr lang="fr-FR" sz="1200" i="1" dirty="0"/>
              <a:t>.</a:t>
            </a:r>
            <a:r>
              <a:rPr lang="fr-FR" sz="1200" dirty="0"/>
              <a:t> 6. </a:t>
            </a:r>
            <a:endParaRPr lang="fr-FR" sz="1200" dirty="0" smtClean="0"/>
          </a:p>
          <a:p>
            <a:pPr algn="just"/>
            <a:r>
              <a:rPr lang="fr-FR" sz="1200" dirty="0" smtClean="0"/>
              <a:t>Walter</a:t>
            </a:r>
            <a:r>
              <a:rPr lang="fr-FR" sz="1200" dirty="0"/>
              <a:t>, W. G., Cooper, R., </a:t>
            </a:r>
            <a:r>
              <a:rPr lang="fr-FR" sz="1200" dirty="0" err="1"/>
              <a:t>Aldridge</a:t>
            </a:r>
            <a:r>
              <a:rPr lang="fr-FR" sz="1200" dirty="0"/>
              <a:t>, V. J., </a:t>
            </a:r>
            <a:r>
              <a:rPr lang="fr-FR" sz="1200" dirty="0" err="1"/>
              <a:t>McCALLUM</a:t>
            </a:r>
            <a:r>
              <a:rPr lang="fr-FR" sz="1200" dirty="0"/>
              <a:t>, W. C., and Winter, A. L. (1964). Contingent </a:t>
            </a:r>
            <a:r>
              <a:rPr lang="fr-FR" sz="1200" dirty="0" err="1"/>
              <a:t>Negative</a:t>
            </a:r>
            <a:r>
              <a:rPr lang="fr-FR" sz="1200" dirty="0"/>
              <a:t> Variation : An Electric </a:t>
            </a:r>
            <a:r>
              <a:rPr lang="fr-FR" sz="1200" dirty="0" err="1"/>
              <a:t>Sign</a:t>
            </a:r>
            <a:r>
              <a:rPr lang="fr-FR" sz="1200" dirty="0"/>
              <a:t> of </a:t>
            </a:r>
            <a:r>
              <a:rPr lang="fr-FR" sz="1200" dirty="0" err="1"/>
              <a:t>Sensori-Motor</a:t>
            </a:r>
            <a:r>
              <a:rPr lang="fr-FR" sz="1200" dirty="0"/>
              <a:t> Association and </a:t>
            </a:r>
            <a:r>
              <a:rPr lang="fr-FR" sz="1200" dirty="0" err="1"/>
              <a:t>Expectancy</a:t>
            </a:r>
            <a:r>
              <a:rPr lang="fr-FR" sz="1200" dirty="0"/>
              <a:t> in the </a:t>
            </a:r>
            <a:r>
              <a:rPr lang="fr-FR" sz="1200" dirty="0" err="1"/>
              <a:t>Human</a:t>
            </a:r>
            <a:r>
              <a:rPr lang="fr-FR" sz="1200" dirty="0"/>
              <a:t> Brain. </a:t>
            </a:r>
            <a:r>
              <a:rPr lang="fr-FR" sz="1200" i="1" dirty="0"/>
              <a:t>Nature</a:t>
            </a:r>
            <a:r>
              <a:rPr lang="fr-FR" sz="1200" dirty="0"/>
              <a:t> 203, 380–384. </a:t>
            </a:r>
            <a:endParaRPr lang="fr-FR" sz="1200" dirty="0" smtClean="0"/>
          </a:p>
          <a:p>
            <a:pPr algn="just"/>
            <a:r>
              <a:rPr lang="fr-FR" sz="1200" dirty="0" smtClean="0"/>
              <a:t>Wong</a:t>
            </a:r>
            <a:r>
              <a:rPr lang="fr-FR" sz="1200" dirty="0"/>
              <a:t>, K.-F. (2007). Neural circuit </a:t>
            </a:r>
            <a:r>
              <a:rPr lang="fr-FR" sz="1200" dirty="0" err="1"/>
              <a:t>dynamics</a:t>
            </a:r>
            <a:r>
              <a:rPr lang="fr-FR" sz="1200" dirty="0"/>
              <a:t> </a:t>
            </a:r>
            <a:r>
              <a:rPr lang="fr-FR" sz="1200" dirty="0" err="1"/>
              <a:t>underlying</a:t>
            </a:r>
            <a:r>
              <a:rPr lang="fr-FR" sz="1200" dirty="0"/>
              <a:t> accumulation of time-</a:t>
            </a:r>
            <a:r>
              <a:rPr lang="fr-FR" sz="1200" dirty="0" err="1"/>
              <a:t>varying</a:t>
            </a:r>
            <a:r>
              <a:rPr lang="fr-FR" sz="1200" dirty="0"/>
              <a:t> </a:t>
            </a:r>
            <a:r>
              <a:rPr lang="fr-FR" sz="1200" dirty="0" err="1"/>
              <a:t>evidence</a:t>
            </a:r>
            <a:r>
              <a:rPr lang="fr-FR" sz="1200" dirty="0"/>
              <a:t> </a:t>
            </a:r>
            <a:r>
              <a:rPr lang="fr-FR" sz="1200" dirty="0" err="1"/>
              <a:t>during</a:t>
            </a:r>
            <a:r>
              <a:rPr lang="fr-FR" sz="1200" dirty="0"/>
              <a:t> </a:t>
            </a:r>
            <a:r>
              <a:rPr lang="fr-FR" sz="1200" dirty="0" err="1"/>
              <a:t>perceptual</a:t>
            </a:r>
            <a:r>
              <a:rPr lang="fr-FR" sz="1200" dirty="0"/>
              <a:t> </a:t>
            </a:r>
            <a:r>
              <a:rPr lang="fr-FR" sz="1200" dirty="0" err="1"/>
              <a:t>decision</a:t>
            </a:r>
            <a:r>
              <a:rPr lang="fr-FR" sz="1200" dirty="0"/>
              <a:t> </a:t>
            </a:r>
            <a:r>
              <a:rPr lang="fr-FR" sz="1200" dirty="0" err="1"/>
              <a:t>making</a:t>
            </a:r>
            <a:r>
              <a:rPr lang="fr-FR" sz="1200" dirty="0"/>
              <a:t>. </a:t>
            </a:r>
            <a:r>
              <a:rPr lang="fr-FR" sz="1200" i="1" dirty="0"/>
              <a:t>Front. Comput. </a:t>
            </a:r>
            <a:r>
              <a:rPr lang="fr-FR" sz="1200" i="1" dirty="0" err="1"/>
              <a:t>Neurosci</a:t>
            </a:r>
            <a:r>
              <a:rPr lang="fr-FR" sz="1200" i="1" dirty="0"/>
              <a:t>.</a:t>
            </a:r>
            <a:r>
              <a:rPr lang="fr-FR" sz="1200" dirty="0"/>
              <a:t> 1. </a:t>
            </a: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373862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Bereitschaftspotential –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60648"/>
            <a:ext cx="3904853" cy="626938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brief</a:t>
            </a:r>
            <a:r>
              <a:rPr lang="fr-FR" dirty="0" smtClean="0"/>
              <a:t> </a:t>
            </a:r>
            <a:r>
              <a:rPr lang="fr-FR" dirty="0" err="1" smtClean="0"/>
              <a:t>detour</a:t>
            </a:r>
            <a:r>
              <a:rPr lang="fr-FR" dirty="0" smtClean="0"/>
              <a:t> in </a:t>
            </a:r>
            <a:r>
              <a:rPr lang="fr-FR" dirty="0" err="1" smtClean="0"/>
              <a:t>motor</a:t>
            </a:r>
            <a:r>
              <a:rPr lang="fr-FR" dirty="0" smtClean="0"/>
              <a:t> </a:t>
            </a:r>
            <a:r>
              <a:rPr lang="fr-FR" dirty="0" err="1" smtClean="0"/>
              <a:t>execution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Bereitschaftspotential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r>
              <a:rPr lang="fr-FR" dirty="0" smtClean="0"/>
              <a:t> </a:t>
            </a:r>
            <a:r>
              <a:rPr lang="fr-FR" dirty="0" err="1" smtClean="0"/>
              <a:t>decisions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6072344" y="1827921"/>
            <a:ext cx="5871776" cy="2091380"/>
            <a:chOff x="6112440" y="2276872"/>
            <a:chExt cx="5871776" cy="209138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4312" y="2276872"/>
              <a:ext cx="3079904" cy="209138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440" y="2276872"/>
              <a:ext cx="3079904" cy="20913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7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1"/>
            <a:ext cx="12288688" cy="685880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7"/>
          <a:stretch/>
        </p:blipFill>
        <p:spPr>
          <a:xfrm>
            <a:off x="5951984" y="2780928"/>
            <a:ext cx="840094" cy="16561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4"/>
          <a:stretch/>
        </p:blipFill>
        <p:spPr>
          <a:xfrm>
            <a:off x="5951984" y="2780928"/>
            <a:ext cx="1056118" cy="16561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2" r="-1"/>
          <a:stretch/>
        </p:blipFill>
        <p:spPr>
          <a:xfrm>
            <a:off x="5951984" y="2780928"/>
            <a:ext cx="1272142" cy="16561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1" r="-2"/>
          <a:stretch/>
        </p:blipFill>
        <p:spPr>
          <a:xfrm>
            <a:off x="5951984" y="2780928"/>
            <a:ext cx="1416158" cy="165618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0" r="-2"/>
          <a:stretch/>
        </p:blipFill>
        <p:spPr>
          <a:xfrm>
            <a:off x="5951984" y="2780928"/>
            <a:ext cx="1560174" cy="165618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r="-2"/>
          <a:stretch/>
        </p:blipFill>
        <p:spPr>
          <a:xfrm>
            <a:off x="5951984" y="2780928"/>
            <a:ext cx="1704190" cy="165618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-2"/>
          <a:stretch/>
        </p:blipFill>
        <p:spPr>
          <a:xfrm>
            <a:off x="5903978" y="2780928"/>
            <a:ext cx="192021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9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…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9" t="28573" r="33451" b="30055"/>
          <a:stretch/>
        </p:blipFill>
        <p:spPr>
          <a:xfrm>
            <a:off x="2783632" y="1720837"/>
            <a:ext cx="6624736" cy="3851593"/>
          </a:xfrm>
        </p:spPr>
      </p:pic>
    </p:spTree>
    <p:extLst>
      <p:ext uri="{BB962C8B-B14F-4D97-AF65-F5344CB8AC3E}">
        <p14:creationId xmlns:p14="http://schemas.microsoft.com/office/powerpoint/2010/main" val="33826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conceive</a:t>
            </a:r>
            <a:r>
              <a:rPr lang="fr-FR" dirty="0" smtClean="0"/>
              <a:t> </a:t>
            </a:r>
            <a:r>
              <a:rPr lang="fr-FR" dirty="0" err="1" smtClean="0"/>
              <a:t>decision-making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Evidence-Accumulation </a:t>
            </a:r>
            <a:r>
              <a:rPr lang="fr-FR" dirty="0" err="1" smtClean="0"/>
              <a:t>models</a:t>
            </a:r>
            <a:r>
              <a:rPr lang="fr-FR" dirty="0" smtClean="0"/>
              <a:t>: the DDM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9" y="2774179"/>
            <a:ext cx="6096340" cy="2503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107668" y="5771884"/>
                <a:ext cx="59766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68" y="5771884"/>
                <a:ext cx="597666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0" y="5602318"/>
            <a:ext cx="24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Gold and </a:t>
            </a:r>
            <a:r>
              <a:rPr lang="fr-FR" dirty="0" err="1" smtClean="0"/>
              <a:t>Shadlen</a:t>
            </a:r>
            <a:r>
              <a:rPr lang="fr-FR" dirty="0" smtClean="0"/>
              <a:t> (2007)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45896"/>
            <a:ext cx="4752528" cy="316711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778128" y="5602318"/>
            <a:ext cx="24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Mulder (2014)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9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conceive</a:t>
            </a:r>
            <a:r>
              <a:rPr lang="fr-FR" dirty="0" smtClean="0"/>
              <a:t> </a:t>
            </a:r>
            <a:r>
              <a:rPr lang="fr-FR" dirty="0" err="1" smtClean="0"/>
              <a:t>decision-making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Variants</a:t>
            </a:r>
            <a:r>
              <a:rPr lang="fr-FR" dirty="0" smtClean="0"/>
              <a:t> of the DDM…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… and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564903"/>
            <a:ext cx="5577182" cy="273630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6024" y="5515004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Cisek</a:t>
            </a:r>
            <a:r>
              <a:rPr lang="fr-FR" dirty="0" smtClean="0"/>
              <a:t> et al. 2009, </a:t>
            </a:r>
            <a:r>
              <a:rPr lang="fr-FR" dirty="0" err="1" smtClean="0"/>
              <a:t>Drugowitsch</a:t>
            </a:r>
            <a:r>
              <a:rPr lang="fr-FR" dirty="0" smtClean="0"/>
              <a:t> et al. 2012, Hawkins et al. 2015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564903"/>
            <a:ext cx="5181600" cy="26574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52384" y="5515004"/>
            <a:ext cx="242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Wong and Wang (2006)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4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399"/>
          </a:xfrm>
        </p:spPr>
      </p:pic>
      <p:sp>
        <p:nvSpPr>
          <p:cNvPr id="13" name="ZoneTexte 12"/>
          <p:cNvSpPr txBox="1"/>
          <p:nvPr/>
        </p:nvSpPr>
        <p:spPr>
          <a:xfrm>
            <a:off x="9048328" y="5760449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Hoxha et al. 2021 (</a:t>
            </a:r>
            <a:r>
              <a:rPr lang="fr-FR" dirty="0" err="1" smtClean="0"/>
              <a:t>preprint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24489" y="1340769"/>
            <a:ext cx="3687336" cy="254447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r="49948"/>
          <a:stretch/>
        </p:blipFill>
        <p:spPr>
          <a:xfrm>
            <a:off x="811560" y="3885247"/>
            <a:ext cx="3839753" cy="264692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3352" y="2473697"/>
            <a:ext cx="461665" cy="419566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dirty="0" err="1" smtClean="0"/>
              <a:t>Ratcliff</a:t>
            </a:r>
            <a:r>
              <a:rPr lang="fr-FR" dirty="0" smtClean="0"/>
              <a:t> and </a:t>
            </a:r>
            <a:r>
              <a:rPr lang="fr-FR" dirty="0" err="1" smtClean="0"/>
              <a:t>Mc.Koon</a:t>
            </a:r>
            <a:r>
              <a:rPr lang="fr-FR" dirty="0" smtClean="0"/>
              <a:t> (2008)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80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Neurophysiology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integration</a:t>
            </a:r>
            <a:endParaRPr lang="fr-FR" dirty="0" smtClean="0"/>
          </a:p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boundaries</a:t>
            </a:r>
            <a:endParaRPr lang="fr-FR" dirty="0" smtClean="0"/>
          </a:p>
          <a:p>
            <a:r>
              <a:rPr lang="fr-FR" dirty="0" err="1" smtClean="0"/>
              <a:t>Different</a:t>
            </a:r>
            <a:r>
              <a:rPr lang="fr-FR" dirty="0" smtClean="0"/>
              <a:t> rates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depend</a:t>
            </a:r>
            <a:r>
              <a:rPr lang="fr-FR" dirty="0" smtClean="0"/>
              <a:t> on motion </a:t>
            </a:r>
            <a:r>
              <a:rPr lang="fr-FR" dirty="0" err="1" smtClean="0"/>
              <a:t>strength</a:t>
            </a:r>
            <a:r>
              <a:rPr lang="fr-FR" dirty="0" smtClean="0"/>
              <a:t> (confidence)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52" y="1690688"/>
            <a:ext cx="5314148" cy="473017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6258390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Gold and </a:t>
            </a:r>
            <a:r>
              <a:rPr lang="fr-FR" dirty="0" err="1" smtClean="0"/>
              <a:t>Shadlen</a:t>
            </a:r>
            <a:r>
              <a:rPr lang="fr-FR" dirty="0" smtClean="0"/>
              <a:t> 2007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9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2-alternative </a:t>
            </a:r>
            <a:r>
              <a:rPr lang="fr-FR" dirty="0" err="1" smtClean="0"/>
              <a:t>forced-choice</a:t>
            </a:r>
            <a:r>
              <a:rPr lang="fr-FR" dirty="0" smtClean="0"/>
              <a:t> </a:t>
            </a:r>
            <a:r>
              <a:rPr lang="fr-FR" dirty="0" err="1" smtClean="0"/>
              <a:t>paradigms</a:t>
            </a:r>
            <a:endParaRPr lang="fr-FR" dirty="0" smtClean="0"/>
          </a:p>
          <a:p>
            <a:r>
              <a:rPr lang="fr-FR" dirty="0" err="1" smtClean="0"/>
              <a:t>Reward</a:t>
            </a:r>
            <a:r>
              <a:rPr lang="fr-FR" dirty="0" smtClean="0"/>
              <a:t> structure (</a:t>
            </a:r>
            <a:r>
              <a:rPr lang="fr-FR" dirty="0" err="1" smtClean="0"/>
              <a:t>wrong</a:t>
            </a:r>
            <a:r>
              <a:rPr lang="fr-FR" dirty="0" smtClean="0"/>
              <a:t>/correct)</a:t>
            </a:r>
          </a:p>
          <a:p>
            <a:r>
              <a:rPr lang="fr-FR" dirty="0" smtClean="0"/>
              <a:t>World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impacted</a:t>
            </a:r>
            <a:r>
              <a:rPr lang="fr-FR" dirty="0" smtClean="0"/>
              <a:t> by the </a:t>
            </a:r>
            <a:r>
              <a:rPr lang="fr-FR" dirty="0" err="1" smtClean="0"/>
              <a:t>decision</a:t>
            </a:r>
            <a:endParaRPr lang="fr-FR" dirty="0" smtClean="0"/>
          </a:p>
          <a:p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endParaRPr lang="fr-FR" dirty="0" smtClean="0"/>
          </a:p>
          <a:p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 err="1" smtClean="0"/>
              <a:t>decisions</a:t>
            </a:r>
            <a:r>
              <a:rPr lang="fr-FR" dirty="0" smtClean="0"/>
              <a:t> at the global </a:t>
            </a:r>
            <a:r>
              <a:rPr lang="fr-FR" dirty="0" err="1" smtClean="0"/>
              <a:t>scale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5"/>
          <a:stretch/>
        </p:blipFill>
        <p:spPr>
          <a:xfrm>
            <a:off x="8375576" y="7335"/>
            <a:ext cx="3816424" cy="33906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50"/>
          <a:stretch/>
        </p:blipFill>
        <p:spPr>
          <a:xfrm>
            <a:off x="7656071" y="3429000"/>
            <a:ext cx="4511824" cy="310428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19936" y="619547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Latimer et al.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2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UPSACLAY">
  <a:themeElements>
    <a:clrScheme name="UPSACLAY">
      <a:dk1>
        <a:srgbClr val="63003C"/>
      </a:dk1>
      <a:lt1>
        <a:srgbClr val="FFFFFF"/>
      </a:lt1>
      <a:dk2>
        <a:srgbClr val="303E48"/>
      </a:dk2>
      <a:lt2>
        <a:srgbClr val="BDC4BC"/>
      </a:lt2>
      <a:accent1>
        <a:srgbClr val="DA5200"/>
      </a:accent1>
      <a:accent2>
        <a:srgbClr val="006996"/>
      </a:accent2>
      <a:accent3>
        <a:srgbClr val="FFFFFF"/>
      </a:accent3>
      <a:accent4>
        <a:srgbClr val="86B700"/>
      </a:accent4>
      <a:accent5>
        <a:srgbClr val="464595"/>
      </a:accent5>
      <a:accent6>
        <a:srgbClr val="80143C"/>
      </a:accent6>
      <a:hlink>
        <a:srgbClr val="63003C"/>
      </a:hlink>
      <a:folHlink>
        <a:srgbClr val="B8ACD7"/>
      </a:folHlink>
    </a:clrScheme>
    <a:fontScheme name="Université Paris-Saclay">
      <a:majorFont>
        <a:latin typeface="Open Sans"/>
        <a:ea typeface="Arial"/>
        <a:cs typeface="Arial Unicode MS"/>
      </a:majorFont>
      <a:minorFont>
        <a:latin typeface="Open Sans"/>
        <a:ea typeface="Arial"/>
        <a:cs typeface="Arial Unicode MS"/>
      </a:minorFont>
    </a:fontScheme>
    <a:fmtScheme name="Thème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S_presentation.pptx" id="{7A849AD4-3A36-445A-AFEF-0B014AA78D69}" vid="{78704F38-148E-47B7-BADB-5D09B6B7FB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CST2021 - Anglais</Template>
  <TotalTime>2423</TotalTime>
  <Words>976</Words>
  <Application>Microsoft Office PowerPoint</Application>
  <PresentationFormat>Grand écran</PresentationFormat>
  <Paragraphs>99</Paragraphs>
  <Slides>23</Slides>
  <Notes>0</Notes>
  <HiddenSlides>2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Arial Unicode MS</vt:lpstr>
      <vt:lpstr>Cambria Math</vt:lpstr>
      <vt:lpstr>Open Sans</vt:lpstr>
      <vt:lpstr>1_UPSACLAY</vt:lpstr>
      <vt:lpstr>Anticipating under all circumstances</vt:lpstr>
      <vt:lpstr>Présentation PowerPoint</vt:lpstr>
      <vt:lpstr>Présentation PowerPoint</vt:lpstr>
      <vt:lpstr>Decision making is…</vt:lpstr>
      <vt:lpstr>How we conceive decision-making</vt:lpstr>
      <vt:lpstr>How we conceive decision-making</vt:lpstr>
      <vt:lpstr>Behavior</vt:lpstr>
      <vt:lpstr>Neurophysiology</vt:lpstr>
      <vt:lpstr>Limitations</vt:lpstr>
      <vt:lpstr>A non-linear model</vt:lpstr>
      <vt:lpstr>A non-linear model</vt:lpstr>
      <vt:lpstr>Anticipation</vt:lpstr>
      <vt:lpstr>Anticipation</vt:lpstr>
      <vt:lpstr>Anticipating is easy…and hard</vt:lpstr>
      <vt:lpstr>Anticipation in the brain</vt:lpstr>
      <vt:lpstr>Anticipation in the brain</vt:lpstr>
      <vt:lpstr>Decoding anticipation</vt:lpstr>
      <vt:lpstr>On the importance of history</vt:lpstr>
      <vt:lpstr>Sequential decisions</vt:lpstr>
      <vt:lpstr>For more about Bayesian statistics</vt:lpstr>
      <vt:lpstr>Join us!</vt:lpstr>
      <vt:lpstr>A brief detour in motor execution</vt:lpstr>
      <vt:lpstr>Sequential decisions</vt:lpstr>
    </vt:vector>
  </TitlesOfParts>
  <Company>Universite Paris-Sud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Isabelle Hoxha</dc:creator>
  <cp:lastModifiedBy>Isabelle Hoxha</cp:lastModifiedBy>
  <cp:revision>121</cp:revision>
  <dcterms:created xsi:type="dcterms:W3CDTF">2021-09-30T09:38:40Z</dcterms:created>
  <dcterms:modified xsi:type="dcterms:W3CDTF">2021-10-16T20:13:35Z</dcterms:modified>
</cp:coreProperties>
</file>